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5" r:id="rId10"/>
    <p:sldId id="266" r:id="rId11"/>
    <p:sldId id="264"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9" d="100"/>
          <a:sy n="29" d="100"/>
        </p:scale>
        <p:origin x="-1686" y="-4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5F8C4DA5-24E6-48D5-8014-5956B9FA4CEF}"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F8C4DA5-24E6-48D5-8014-5956B9FA4CE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F8C4DA5-24E6-48D5-8014-5956B9FA4CE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F8C4DA5-24E6-48D5-8014-5956B9FA4CE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F8C4DA5-24E6-48D5-8014-5956B9FA4CEF}"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5F8C4DA5-24E6-48D5-8014-5956B9FA4CE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5F8C4DA5-24E6-48D5-8014-5956B9FA4CE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5F8C4DA5-24E6-48D5-8014-5956B9FA4CE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5F8C4DA5-24E6-48D5-8014-5956B9FA4CEF}"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5F8C4DA5-24E6-48D5-8014-5956B9FA4CE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B3544F8-9BFA-45CF-A17F-601D27160F33}" type="datetimeFigureOut">
              <a:rPr lang="en-US" smtClean="0"/>
              <a:pPr/>
              <a:t>5/17/2011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5F8C4DA5-24E6-48D5-8014-5956B9FA4CEF}"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B3544F8-9BFA-45CF-A17F-601D27160F33}" type="datetimeFigureOut">
              <a:rPr lang="en-US" smtClean="0"/>
              <a:pPr/>
              <a:t>5/17/2011</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F8C4DA5-24E6-48D5-8014-5956B9FA4CEF}"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UNAC/UHCP/SFRNA</a:t>
            </a:r>
            <a:endParaRPr lang="en-US" dirty="0"/>
          </a:p>
        </p:txBody>
      </p:sp>
      <p:sp>
        <p:nvSpPr>
          <p:cNvPr id="3" name="Subtitle 2"/>
          <p:cNvSpPr>
            <a:spLocks noGrp="1"/>
          </p:cNvSpPr>
          <p:nvPr>
            <p:ph type="subTitle" idx="1"/>
          </p:nvPr>
        </p:nvSpPr>
        <p:spPr/>
        <p:txBody>
          <a:bodyPr/>
          <a:lstStyle/>
          <a:p>
            <a:r>
              <a:rPr lang="en-US" dirty="0" smtClean="0"/>
              <a:t>Proposal: Professional Practice Standards</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Rationale</a:t>
            </a:r>
            <a:endParaRPr lang="en-US" dirty="0"/>
          </a:p>
        </p:txBody>
      </p:sp>
      <p:sp>
        <p:nvSpPr>
          <p:cNvPr id="5" name="Content Placeholder 4"/>
          <p:cNvSpPr>
            <a:spLocks noGrp="1"/>
          </p:cNvSpPr>
          <p:nvPr>
            <p:ph idx="1"/>
          </p:nvPr>
        </p:nvSpPr>
        <p:spPr/>
        <p:txBody>
          <a:bodyPr/>
          <a:lstStyle/>
          <a:p>
            <a:r>
              <a:rPr lang="en-US" dirty="0" smtClean="0"/>
              <a:t>Delivery of compassionate, attentive and excellent healthcare is a mutual SFMC and SFRNA goal</a:t>
            </a:r>
          </a:p>
          <a:p>
            <a:r>
              <a:rPr lang="en-US" dirty="0" smtClean="0"/>
              <a:t>Providing care for the patient and family members while maintaining the Registered Nurses accountability for judgments and actions taken in a safe environment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11162"/>
          </a:xfrm>
        </p:spPr>
        <p:txBody>
          <a:bodyPr>
            <a:normAutofit fontScale="90000"/>
          </a:bodyPr>
          <a:lstStyle/>
          <a:p>
            <a:endParaRPr lang="en-US" dirty="0"/>
          </a:p>
        </p:txBody>
      </p:sp>
      <p:sp>
        <p:nvSpPr>
          <p:cNvPr id="3" name="Content Placeholder 2"/>
          <p:cNvSpPr>
            <a:spLocks noGrp="1"/>
          </p:cNvSpPr>
          <p:nvPr>
            <p:ph idx="1"/>
          </p:nvPr>
        </p:nvSpPr>
        <p:spPr>
          <a:xfrm>
            <a:off x="1435608" y="914400"/>
            <a:ext cx="7498080" cy="5334000"/>
          </a:xfrm>
        </p:spPr>
        <p:txBody>
          <a:bodyPr>
            <a:normAutofit fontScale="92500"/>
          </a:bodyPr>
          <a:lstStyle/>
          <a:p>
            <a:pPr lvl="0"/>
            <a:r>
              <a:rPr lang="en-US" dirty="0" smtClean="0"/>
              <a:t>The primary function of a charge nurse is to coordinate and facilitate staffing, patient flow and serve as the primary resource for the unit’s employees. The Charge nurse shall not be assigned additional roles (example: telemetry monitor technician, secretary) or required to provide meal period coverage. The charge nurse shall be unit based and not required to provide meal coverage or function in the charge nurse role on additional units.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87362"/>
          </a:xfrm>
        </p:spPr>
        <p:txBody>
          <a:bodyPr>
            <a:normAutofit fontScale="90000"/>
          </a:bodyPr>
          <a:lstStyle/>
          <a:p>
            <a:endParaRPr lang="en-US" dirty="0"/>
          </a:p>
        </p:txBody>
      </p:sp>
      <p:sp>
        <p:nvSpPr>
          <p:cNvPr id="3" name="Content Placeholder 2"/>
          <p:cNvSpPr>
            <a:spLocks noGrp="1"/>
          </p:cNvSpPr>
          <p:nvPr>
            <p:ph idx="1"/>
          </p:nvPr>
        </p:nvSpPr>
        <p:spPr>
          <a:xfrm>
            <a:off x="1435608" y="990600"/>
            <a:ext cx="7498080" cy="5257800"/>
          </a:xfrm>
        </p:spPr>
        <p:txBody>
          <a:bodyPr>
            <a:normAutofit lnSpcReduction="10000"/>
          </a:bodyPr>
          <a:lstStyle/>
          <a:p>
            <a:pPr lvl="0" hangingPunct="0"/>
            <a:r>
              <a:rPr lang="en-US" dirty="0" smtClean="0"/>
              <a:t>A minimum of 2 CNAs (days and nights) shall be assigned to each unit. The CNA shall function in the CNA role and not be required to function in additional roles (secretary, sitter). If a patient’s acuity requires the assignment of a sitter to assure the safety of a patient such assignment will be in addition to the minimum of 2 CNAs per unit. </a:t>
            </a:r>
          </a:p>
          <a:p>
            <a:pPr lvl="0" hangingPunct="0"/>
            <a:r>
              <a:rPr lang="en-US" dirty="0" smtClean="0"/>
              <a:t>Each unit will be provided a secretary for a minimum of 8 hours per shift.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87362"/>
          </a:xfrm>
        </p:spPr>
        <p:txBody>
          <a:bodyPr>
            <a:normAutofit fontScale="90000"/>
          </a:bodyPr>
          <a:lstStyle/>
          <a:p>
            <a:endParaRPr lang="en-US" dirty="0"/>
          </a:p>
        </p:txBody>
      </p:sp>
      <p:sp>
        <p:nvSpPr>
          <p:cNvPr id="3" name="Content Placeholder 2"/>
          <p:cNvSpPr>
            <a:spLocks noGrp="1"/>
          </p:cNvSpPr>
          <p:nvPr>
            <p:ph idx="1"/>
          </p:nvPr>
        </p:nvSpPr>
        <p:spPr>
          <a:xfrm>
            <a:off x="1435608" y="914400"/>
            <a:ext cx="7498080" cy="5334000"/>
          </a:xfrm>
        </p:spPr>
        <p:txBody>
          <a:bodyPr/>
          <a:lstStyle/>
          <a:p>
            <a:pPr lvl="0"/>
            <a:r>
              <a:rPr lang="en-US" dirty="0" smtClean="0"/>
              <a:t>A minimum of 2 Registered Nurses will be scheduled per unit per shift to assist with break and meal coverage.</a:t>
            </a:r>
          </a:p>
          <a:p>
            <a:r>
              <a:rPr lang="en-US" dirty="0" smtClean="0"/>
              <a:t>When patients are boarding in the ER a secretary and/or CAN will be provided</a:t>
            </a:r>
          </a:p>
          <a:p>
            <a:r>
              <a:rPr lang="en-US" dirty="0" smtClean="0"/>
              <a:t>A monitored tech will be staffed for 7200 or any monitored area outside of the </a:t>
            </a:r>
            <a:r>
              <a:rPr lang="en-US" smtClean="0"/>
              <a:t>6</a:t>
            </a:r>
            <a:r>
              <a:rPr lang="en-US" baseline="30000" smtClean="0"/>
              <a:t>th</a:t>
            </a:r>
            <a:r>
              <a:rPr lang="en-US" smtClean="0"/>
              <a:t> floor.</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C:\Users\Toshiba\Pictures\Microsoft Clip Organizer\j0434411.wmf"/>
          <p:cNvPicPr>
            <a:picLocks noChangeAspect="1" noChangeArrowheads="1"/>
          </p:cNvPicPr>
          <p:nvPr/>
        </p:nvPicPr>
        <p:blipFill>
          <a:blip r:embed="rId2" cstate="print"/>
          <a:srcRect/>
          <a:stretch>
            <a:fillRect/>
          </a:stretch>
        </p:blipFill>
        <p:spPr bwMode="auto">
          <a:xfrm>
            <a:off x="3759200" y="2514600"/>
            <a:ext cx="1625600" cy="18288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Proposal A</a:t>
            </a:r>
            <a:endParaRPr lang="en-US" dirty="0"/>
          </a:p>
        </p:txBody>
      </p:sp>
      <p:sp>
        <p:nvSpPr>
          <p:cNvPr id="5" name="Text Placeholder 4"/>
          <p:cNvSpPr>
            <a:spLocks noGrp="1"/>
          </p:cNvSpPr>
          <p:nvPr>
            <p:ph type="body" idx="1"/>
          </p:nvPr>
        </p:nvSpPr>
        <p:spPr/>
        <p:txBody>
          <a:bodyPr/>
          <a:lstStyle/>
          <a:p>
            <a:r>
              <a:rPr lang="en-US" dirty="0" smtClean="0"/>
              <a:t>SFMC Nurse-Patient Ratio</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Rationale</a:t>
            </a:r>
            <a:endParaRPr lang="en-US" dirty="0"/>
          </a:p>
        </p:txBody>
      </p:sp>
      <p:sp>
        <p:nvSpPr>
          <p:cNvPr id="5" name="Content Placeholder 4"/>
          <p:cNvSpPr>
            <a:spLocks noGrp="1"/>
          </p:cNvSpPr>
          <p:nvPr>
            <p:ph idx="1"/>
          </p:nvPr>
        </p:nvSpPr>
        <p:spPr/>
        <p:txBody>
          <a:bodyPr/>
          <a:lstStyle/>
          <a:p>
            <a:r>
              <a:rPr lang="en-US" dirty="0" smtClean="0"/>
              <a:t>United commitment to provide high-quality, compassionate, and excellent healthcare</a:t>
            </a:r>
          </a:p>
          <a:p>
            <a:r>
              <a:rPr lang="en-US" dirty="0" smtClean="0"/>
              <a:t>Registered Nurses primary commitment is to be a patient advocate</a:t>
            </a:r>
          </a:p>
          <a:p>
            <a:r>
              <a:rPr lang="en-US" dirty="0" smtClean="0"/>
              <a:t>An environment that supports, facilitates, and promotes the delivery of safe and excellent healthcare is a joint commitment goal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Critical Care: 1:2 or better</a:t>
            </a:r>
          </a:p>
          <a:p>
            <a:pPr lvl="0" hangingPunct="0"/>
            <a:r>
              <a:rPr lang="en-US" dirty="0" smtClean="0"/>
              <a:t>Neonatal ICU: 1:2 (or better)</a:t>
            </a:r>
          </a:p>
          <a:p>
            <a:pPr lvl="0" hangingPunct="0"/>
            <a:r>
              <a:rPr lang="en-US" dirty="0" smtClean="0"/>
              <a:t>Intermediate Care/Continuing Care/DOU Nursery 1:</a:t>
            </a:r>
            <a:r>
              <a:rPr lang="en-US" b="1" dirty="0" smtClean="0"/>
              <a:t>3 </a:t>
            </a:r>
            <a:endParaRPr lang="en-US" dirty="0" smtClean="0"/>
          </a:p>
          <a:p>
            <a:pPr lvl="0" hangingPunct="0"/>
            <a:r>
              <a:rPr lang="en-US" dirty="0" smtClean="0"/>
              <a:t>Labor and Delivery 1:2 or better</a:t>
            </a:r>
          </a:p>
          <a:p>
            <a:pPr lvl="0" hangingPunct="0"/>
            <a:r>
              <a:rPr lang="en-US" dirty="0" smtClean="0"/>
              <a:t>Postpartum: 1:6</a:t>
            </a:r>
          </a:p>
          <a:p>
            <a:pPr lvl="0" hangingPunct="0">
              <a:buFont typeface="Wingdings" pitchFamily="2" charset="2"/>
              <a:buChar char="v"/>
            </a:pPr>
            <a:r>
              <a:rPr lang="en-US" dirty="0" smtClean="0"/>
              <a:t>3 couplets- total amount of patients including infants should not exceed 6</a:t>
            </a:r>
          </a:p>
          <a:p>
            <a:pPr lvl="0" hangingPunct="0">
              <a:buFont typeface="Wingdings" pitchFamily="2" charset="2"/>
              <a:buChar char="v"/>
            </a:pPr>
            <a:r>
              <a:rPr lang="en-US" dirty="0" smtClean="0"/>
              <a:t>Post Mag-Sulfate drip patients must have documented stability of greater than 6 hours prior to transfer</a:t>
            </a:r>
          </a:p>
          <a:p>
            <a:pPr lvl="0" hangingPunct="0"/>
            <a:r>
              <a:rPr lang="en-US" dirty="0" smtClean="0"/>
              <a:t>Well-Baby nursery: 1:6</a:t>
            </a:r>
          </a:p>
          <a:p>
            <a:pPr hangingPunct="0">
              <a:buNone/>
            </a:pPr>
            <a:r>
              <a:rPr lang="en-US" dirty="0" smtClean="0"/>
              <a:t> </a:t>
            </a:r>
          </a:p>
          <a:p>
            <a:pPr lvl="0"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lvl="0" hangingPunct="0"/>
            <a:r>
              <a:rPr lang="en-US" dirty="0" smtClean="0"/>
              <a:t>PACU/PARR: 1:2</a:t>
            </a:r>
          </a:p>
          <a:p>
            <a:pPr lvl="0" hangingPunct="0">
              <a:buFont typeface="Wingdings" pitchFamily="2" charset="2"/>
              <a:buChar char="v"/>
            </a:pPr>
            <a:r>
              <a:rPr lang="en-US" dirty="0" smtClean="0"/>
              <a:t>An OR or surgery center or any RN that is not assigned to  PARR cannot be considered in the 1:2 ratio</a:t>
            </a:r>
          </a:p>
          <a:p>
            <a:pPr lvl="0" hangingPunct="0"/>
            <a:r>
              <a:rPr lang="en-US" dirty="0" smtClean="0"/>
              <a:t>ER-Trauma: 1:1</a:t>
            </a:r>
          </a:p>
          <a:p>
            <a:pPr lvl="0" hangingPunct="0">
              <a:buFont typeface="Wingdings" pitchFamily="2" charset="2"/>
              <a:buChar char="v"/>
            </a:pPr>
            <a:r>
              <a:rPr lang="en-US" dirty="0" smtClean="0"/>
              <a:t>RNs assigned to trauma will not be required to provide meal period relief</a:t>
            </a:r>
          </a:p>
          <a:p>
            <a:pPr lvl="0" hangingPunct="0"/>
            <a:r>
              <a:rPr lang="en-US" dirty="0" smtClean="0"/>
              <a:t>ER Critical Care: 1:2</a:t>
            </a:r>
          </a:p>
          <a:p>
            <a:pPr lvl="0" hangingPunct="0"/>
            <a:r>
              <a:rPr lang="en-US" dirty="0" smtClean="0"/>
              <a:t>ER Visits: 1:3</a:t>
            </a:r>
          </a:p>
          <a:p>
            <a:pPr lvl="0" hangingPunct="0"/>
            <a:r>
              <a:rPr lang="en-US" dirty="0" smtClean="0"/>
              <a:t>ER MICN </a:t>
            </a:r>
          </a:p>
          <a:p>
            <a:pPr lvl="0" hangingPunct="0">
              <a:buFont typeface="Wingdings" pitchFamily="2" charset="2"/>
              <a:buChar char="v"/>
            </a:pPr>
            <a:r>
              <a:rPr lang="en-US" dirty="0" smtClean="0"/>
              <a:t>RNs assigned to MICN will not be required to provide meal period relief</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87362"/>
          </a:xfrm>
        </p:spPr>
        <p:txBody>
          <a:bodyPr>
            <a:normAutofit fontScale="90000"/>
          </a:bodyPr>
          <a:lstStyle/>
          <a:p>
            <a:endParaRPr lang="en-US" dirty="0"/>
          </a:p>
        </p:txBody>
      </p:sp>
      <p:sp>
        <p:nvSpPr>
          <p:cNvPr id="3" name="Content Placeholder 2"/>
          <p:cNvSpPr>
            <a:spLocks noGrp="1"/>
          </p:cNvSpPr>
          <p:nvPr>
            <p:ph idx="1"/>
          </p:nvPr>
        </p:nvSpPr>
        <p:spPr>
          <a:xfrm>
            <a:off x="1435608" y="838200"/>
            <a:ext cx="7498080" cy="5410200"/>
          </a:xfrm>
        </p:spPr>
        <p:txBody>
          <a:bodyPr>
            <a:normAutofit fontScale="85000" lnSpcReduction="10000"/>
          </a:bodyPr>
          <a:lstStyle/>
          <a:p>
            <a:r>
              <a:rPr lang="en-US" dirty="0" smtClean="0"/>
              <a:t>ER Pediatrics: 1:3</a:t>
            </a:r>
          </a:p>
          <a:p>
            <a:pPr>
              <a:buFont typeface="Wingdings" pitchFamily="2" charset="2"/>
              <a:buChar char="v"/>
            </a:pPr>
            <a:r>
              <a:rPr lang="en-US" dirty="0" smtClean="0"/>
              <a:t>ER critical or intubated pediatrics: 1:2 or better</a:t>
            </a:r>
          </a:p>
          <a:p>
            <a:pPr lvl="0" hangingPunct="0"/>
            <a:r>
              <a:rPr lang="en-US" dirty="0" smtClean="0"/>
              <a:t>Operating Room: 1:1</a:t>
            </a:r>
          </a:p>
          <a:p>
            <a:pPr lvl="0" hangingPunct="0"/>
            <a:r>
              <a:rPr lang="en-US" dirty="0" smtClean="0"/>
              <a:t>Pediatrics: 1:3</a:t>
            </a:r>
          </a:p>
          <a:p>
            <a:pPr lvl="0" hangingPunct="0">
              <a:buFont typeface="Wingdings" pitchFamily="2" charset="2"/>
              <a:buChar char="v"/>
            </a:pPr>
            <a:r>
              <a:rPr lang="en-US" dirty="0" smtClean="0"/>
              <a:t>An RN will not be required to provide LVN coverage with a 1:3 staffing ratio.</a:t>
            </a:r>
          </a:p>
          <a:p>
            <a:pPr lvl="0" hangingPunct="0">
              <a:buFont typeface="Wingdings" pitchFamily="2" charset="2"/>
              <a:buChar char="v"/>
            </a:pPr>
            <a:r>
              <a:rPr lang="en-US" dirty="0" smtClean="0"/>
              <a:t>If an RN is assigned less than a 1:3 staffing ratio assignment the maximum amount of LVN coverage that will be assigned shall be 2 additional patients with the LVN assigned as the primary nurse for those patients. </a:t>
            </a:r>
          </a:p>
          <a:p>
            <a:pPr lvl="0" hangingPunct="0">
              <a:buFont typeface="Wingdings" pitchFamily="2" charset="2"/>
              <a:buChar char="v"/>
            </a:pPr>
            <a:r>
              <a:rPr lang="en-US" dirty="0" smtClean="0"/>
              <a:t>An RN will not be assigned more than a total of 3 patients including any LVN coverage assignment.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87362"/>
          </a:xfrm>
        </p:spPr>
        <p:txBody>
          <a:bodyPr>
            <a:normAutofit fontScale="90000"/>
          </a:bodyPr>
          <a:lstStyle/>
          <a:p>
            <a:endParaRPr lang="en-US" dirty="0"/>
          </a:p>
        </p:txBody>
      </p:sp>
      <p:sp>
        <p:nvSpPr>
          <p:cNvPr id="3" name="Content Placeholder 2"/>
          <p:cNvSpPr>
            <a:spLocks noGrp="1"/>
          </p:cNvSpPr>
          <p:nvPr>
            <p:ph idx="1"/>
          </p:nvPr>
        </p:nvSpPr>
        <p:spPr>
          <a:xfrm>
            <a:off x="1435608" y="990600"/>
            <a:ext cx="7498080" cy="5257800"/>
          </a:xfrm>
        </p:spPr>
        <p:txBody>
          <a:bodyPr>
            <a:normAutofit fontScale="92500" lnSpcReduction="10000"/>
          </a:bodyPr>
          <a:lstStyle/>
          <a:p>
            <a:pPr lvl="0" hangingPunct="0"/>
            <a:r>
              <a:rPr lang="en-US" dirty="0" smtClean="0"/>
              <a:t>Telemetry: 1:3 </a:t>
            </a:r>
          </a:p>
          <a:p>
            <a:pPr lvl="0" hangingPunct="0">
              <a:buFont typeface="Wingdings" pitchFamily="2" charset="2"/>
              <a:buChar char="v"/>
            </a:pPr>
            <a:r>
              <a:rPr lang="en-US" dirty="0" smtClean="0"/>
              <a:t>An RN will not be required to provide LVN coverage with a 1:3 staffing ratio.</a:t>
            </a:r>
          </a:p>
          <a:p>
            <a:pPr lvl="0" hangingPunct="0">
              <a:buFont typeface="Wingdings" pitchFamily="2" charset="2"/>
              <a:buChar char="v"/>
            </a:pPr>
            <a:r>
              <a:rPr lang="en-US" dirty="0" smtClean="0"/>
              <a:t>If an RN is assigned less than a 1:3 staffing ratio assignment the maximum amount of LVN coverage that will be assigned shall be 2 additional patients with the LVN assigned as the primary nurse for those patients. </a:t>
            </a:r>
          </a:p>
          <a:p>
            <a:pPr lvl="0" hangingPunct="0">
              <a:buFont typeface="Wingdings" pitchFamily="2" charset="2"/>
              <a:buChar char="v"/>
            </a:pPr>
            <a:r>
              <a:rPr lang="en-US" dirty="0" smtClean="0"/>
              <a:t>An RN will not be assigned more than a total of 3 patients including any LVN coverage assignment.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334962"/>
          </a:xfrm>
        </p:spPr>
        <p:txBody>
          <a:bodyPr>
            <a:normAutofit fontScale="90000"/>
          </a:bodyPr>
          <a:lstStyle/>
          <a:p>
            <a:endParaRPr lang="en-US" dirty="0"/>
          </a:p>
        </p:txBody>
      </p:sp>
      <p:sp>
        <p:nvSpPr>
          <p:cNvPr id="3" name="Content Placeholder 2"/>
          <p:cNvSpPr>
            <a:spLocks noGrp="1"/>
          </p:cNvSpPr>
          <p:nvPr>
            <p:ph idx="1"/>
          </p:nvPr>
        </p:nvSpPr>
        <p:spPr>
          <a:xfrm>
            <a:off x="1435608" y="762000"/>
            <a:ext cx="7498080" cy="5486400"/>
          </a:xfrm>
        </p:spPr>
        <p:txBody>
          <a:bodyPr>
            <a:normAutofit fontScale="92500" lnSpcReduction="20000"/>
          </a:bodyPr>
          <a:lstStyle/>
          <a:p>
            <a:pPr lvl="0" hangingPunct="0"/>
            <a:r>
              <a:rPr lang="en-US" dirty="0" smtClean="0"/>
              <a:t>Medical-Surgical: 1:4 (1:3 if providing LVN coverage)</a:t>
            </a:r>
          </a:p>
          <a:p>
            <a:pPr lvl="0" hangingPunct="0">
              <a:buFont typeface="Wingdings" pitchFamily="2" charset="2"/>
              <a:buChar char="v"/>
            </a:pPr>
            <a:r>
              <a:rPr lang="en-US" dirty="0" smtClean="0"/>
              <a:t>An RN will not be required to provide LVN coverage with a 1:4 staffing ratio</a:t>
            </a:r>
          </a:p>
          <a:p>
            <a:pPr lvl="0" hangingPunct="0">
              <a:buFont typeface="Wingdings" pitchFamily="2" charset="2"/>
              <a:buChar char="v"/>
            </a:pPr>
            <a:r>
              <a:rPr lang="en-US" dirty="0" smtClean="0"/>
              <a:t>If an RN is assigned less than a 1:4 staffing ratio assignment the maximum amount of LVN coverage that will be assigned shall be 2 additional patients with the LVN assigned as the primary nurse for those patients</a:t>
            </a:r>
          </a:p>
          <a:p>
            <a:pPr lvl="0" hangingPunct="0">
              <a:buFont typeface="Wingdings" pitchFamily="2" charset="2"/>
              <a:buChar char="v"/>
            </a:pPr>
            <a:r>
              <a:rPr lang="en-US" dirty="0" smtClean="0"/>
              <a:t>An RN will not be assigned more than a total of 4 patients including any LVN coverage assignment.</a:t>
            </a:r>
          </a:p>
          <a:p>
            <a:pPr lvl="0" hangingPunct="0">
              <a:buFont typeface="Wingdings" pitchFamily="2" charset="2"/>
              <a:buChar char="v"/>
            </a:pPr>
            <a:r>
              <a:rPr lang="en-US" dirty="0" smtClean="0"/>
              <a:t>Case Management: 1:15</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Proposal B</a:t>
            </a:r>
            <a:endParaRPr lang="en-US" dirty="0"/>
          </a:p>
        </p:txBody>
      </p:sp>
      <p:sp>
        <p:nvSpPr>
          <p:cNvPr id="5" name="Text Placeholder 4"/>
          <p:cNvSpPr>
            <a:spLocks noGrp="1"/>
          </p:cNvSpPr>
          <p:nvPr>
            <p:ph type="body" idx="1"/>
          </p:nvPr>
        </p:nvSpPr>
        <p:spPr/>
        <p:txBody>
          <a:bodyPr/>
          <a:lstStyle/>
          <a:p>
            <a:r>
              <a:rPr lang="en-US" dirty="0" smtClean="0"/>
              <a:t>Delivery of Safe, Outstanding Care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TotalTime>
  <Words>701</Words>
  <Application>Microsoft Office PowerPoint</Application>
  <PresentationFormat>On-screen Show (4:3)</PresentationFormat>
  <Paragraphs>53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Solstice</vt:lpstr>
      <vt:lpstr>UNAC/UHCP/SFRNA</vt:lpstr>
      <vt:lpstr>Proposal A</vt:lpstr>
      <vt:lpstr>Rationale</vt:lpstr>
      <vt:lpstr>Ratios</vt:lpstr>
      <vt:lpstr>PowerPoint Presentation</vt:lpstr>
      <vt:lpstr>PowerPoint Presentation</vt:lpstr>
      <vt:lpstr>PowerPoint Presentation</vt:lpstr>
      <vt:lpstr>PowerPoint Presentation</vt:lpstr>
      <vt:lpstr>Proposal B</vt:lpstr>
      <vt:lpstr>Rationale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UNAC/UHCP/SFRNA</dc:title>
  <dc:creator>Toshiba</dc:creator>
  <cp:lastModifiedBy>Armin</cp:lastModifiedBy>
  <cp:revision>5</cp:revision>
  <dcterms:created xsi:type="dcterms:W3CDTF">2011-05-17T16:03:09Z</dcterms:created>
  <dcterms:modified xsi:type="dcterms:W3CDTF">2011-05-18T01:30:53Z</dcterms:modified>
</cp:coreProperties>
</file>